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85" r:id="rId3"/>
    <p:sldId id="286" r:id="rId4"/>
    <p:sldId id="283" r:id="rId5"/>
    <p:sldId id="261" r:id="rId6"/>
    <p:sldId id="262" r:id="rId7"/>
    <p:sldId id="263" r:id="rId8"/>
    <p:sldId id="265" r:id="rId9"/>
    <p:sldId id="273" r:id="rId10"/>
    <p:sldId id="281" r:id="rId11"/>
    <p:sldId id="275" r:id="rId12"/>
    <p:sldId id="276" r:id="rId13"/>
    <p:sldId id="279" r:id="rId14"/>
    <p:sldId id="277" r:id="rId15"/>
    <p:sldId id="278" r:id="rId16"/>
    <p:sldId id="269" r:id="rId17"/>
    <p:sldId id="28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572" y="-4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85720" y="1643050"/>
            <a:ext cx="458935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latin typeface="Monotype Corsiva" pitchFamily="66" charset="0"/>
                <a:cs typeface="Mongolian Baiti" pitchFamily="66" charset="0"/>
              </a:rPr>
              <a:t>Добрый вечер, уважаемые родители! Меня зовут Гайсина Светлана Равилевна, я работаю по программе традиционного обучения «Школа России</a:t>
            </a:r>
            <a:r>
              <a:rPr lang="ru-RU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latin typeface="Monotype Corsiva" pitchFamily="66" charset="0"/>
                <a:cs typeface="Mongolian Baiti" pitchFamily="66" charset="0"/>
              </a:rPr>
              <a:t>».</a:t>
            </a:r>
            <a:endParaRPr lang="ru-RU" sz="3600" b="1" dirty="0" smtClean="0">
              <a:ln w="18415" cmpd="sng">
                <a:solidFill>
                  <a:srgbClr val="FFFFFF"/>
                </a:solidFill>
                <a:prstDash val="solid"/>
              </a:ln>
              <a:latin typeface="Monotype Corsiva" pitchFamily="66" charset="0"/>
              <a:cs typeface="Mongolian Baiti" pitchFamily="66" charset="0"/>
            </a:endParaRPr>
          </a:p>
          <a:p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AutoShape 2" descr="blob:https://web.whatsapp.com/65b69c05-ff6f-4848-b562-a0201ff0d57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86046" y="908720"/>
            <a:ext cx="3834426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5412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914400" y="333375"/>
            <a:ext cx="8229600" cy="4525963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Создайте</a:t>
            </a:r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" indent="0">
              <a:buNone/>
            </a:pP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семье условия, благоприятные для </a:t>
            </a:r>
            <a:endParaRPr lang="ru-RU" sz="3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речевого развития </a:t>
            </a: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детей.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9" name="Picture 3" descr="C:\Users\ASYA\Desktop\img-20130828123926-97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57290" y="3000372"/>
            <a:ext cx="6480720" cy="3377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49458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58775" y="0"/>
            <a:ext cx="8785225" cy="6669088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4800" dirty="0"/>
              <a:t>	</a:t>
            </a:r>
            <a:endParaRPr lang="ru-RU" sz="800" dirty="0" smtClean="0"/>
          </a:p>
          <a:p>
            <a:pPr marL="45720" indent="0">
              <a:buNone/>
            </a:pPr>
            <a:endParaRPr lang="ru-RU" sz="4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4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Развивайте</a:t>
            </a:r>
            <a:endParaRPr lang="ru-RU" sz="4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chemeClr val="tx1"/>
                </a:solidFill>
              </a:rPr>
              <a:t>в</a:t>
            </a:r>
            <a:r>
              <a:rPr lang="ru-RU" sz="3600" dirty="0" smtClean="0">
                <a:solidFill>
                  <a:schemeClr val="tx1"/>
                </a:solidFill>
              </a:rPr>
              <a:t>нимание;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chemeClr val="tx1"/>
                </a:solidFill>
              </a:rPr>
              <a:t>м</a:t>
            </a:r>
            <a:r>
              <a:rPr lang="ru-RU" sz="3600" dirty="0" smtClean="0">
                <a:solidFill>
                  <a:schemeClr val="tx1"/>
                </a:solidFill>
              </a:rPr>
              <a:t>ышление;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chemeClr val="tx1"/>
                </a:solidFill>
              </a:rPr>
              <a:t> память </a:t>
            </a:r>
          </a:p>
          <a:p>
            <a:pPr marL="45720" indent="0">
              <a:buNone/>
            </a:pPr>
            <a:r>
              <a:rPr lang="ru-RU" sz="3600" dirty="0" smtClean="0">
                <a:solidFill>
                  <a:schemeClr val="tx1"/>
                </a:solidFill>
              </a:rPr>
              <a:t> </a:t>
            </a:r>
            <a:r>
              <a:rPr lang="ru-RU" sz="3600" dirty="0">
                <a:solidFill>
                  <a:schemeClr val="tx1"/>
                </a:solidFill>
              </a:rPr>
              <a:t>Разучивайте маленькие стихи.</a:t>
            </a:r>
          </a:p>
        </p:txBody>
      </p:sp>
      <p:pic>
        <p:nvPicPr>
          <p:cNvPr id="15362" name="Picture 2" descr="C:\Users\ASYA\Desktop\как-выучить-с-ребенком-стих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4810" y="1071546"/>
            <a:ext cx="4248472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01213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88640"/>
            <a:ext cx="8229600" cy="4525963"/>
          </a:xfrm>
        </p:spPr>
        <p:txBody>
          <a:bodyPr/>
          <a:lstStyle/>
          <a:p>
            <a:pPr marL="45720" indent="0" algn="ctr">
              <a:buNone/>
            </a:pPr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Прививайте</a:t>
            </a:r>
            <a:endParaRPr lang="ru-RU" sz="6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аккуратность;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сидчивость;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терпение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16386" name="Picture 2" descr="C:\Users\ASYA\Desktop\0c92f07b0597d70ba95be1ec9dd634b949a464d9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636912"/>
            <a:ext cx="4968552" cy="3840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49873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914400" y="333375"/>
            <a:ext cx="8229600" cy="4525963"/>
          </a:xfrm>
        </p:spPr>
        <p:txBody>
          <a:bodyPr/>
          <a:lstStyle/>
          <a:p>
            <a:pPr marL="45720" indent="0">
              <a:buNone/>
            </a:pPr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Приучайте</a:t>
            </a:r>
          </a:p>
          <a:p>
            <a:pPr marL="45720" indent="0">
              <a:buNone/>
            </a:pPr>
            <a:r>
              <a:rPr lang="ru-RU" dirty="0" smtClean="0"/>
              <a:t> </a:t>
            </a:r>
          </a:p>
          <a:p>
            <a:pPr marL="45720" indent="0">
              <a:buNone/>
            </a:pP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самообслуживанию.</a:t>
            </a:r>
          </a:p>
        </p:txBody>
      </p:sp>
      <p:pic>
        <p:nvPicPr>
          <p:cNvPr id="17410" name="Picture 2" descr="C:\Users\ASYA\Desktop\kak-nauchit-rebenka-samostoyatelno-odevatsy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140968"/>
            <a:ext cx="5112568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4161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28596" y="500042"/>
            <a:ext cx="8229600" cy="4525963"/>
          </a:xfrm>
        </p:spPr>
        <p:txBody>
          <a:bodyPr/>
          <a:lstStyle/>
          <a:p>
            <a:pPr marL="45720" indent="0">
              <a:buNone/>
            </a:pPr>
            <a:r>
              <a:rPr lang="ru-RU" dirty="0"/>
              <a:t>	</a:t>
            </a: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сравнивайте </a:t>
            </a:r>
            <a:endParaRPr lang="ru-RU" sz="6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другими детьми, как бы они не были вам симпатичны или наоборот.</a:t>
            </a:r>
          </a:p>
        </p:txBody>
      </p:sp>
      <p:pic>
        <p:nvPicPr>
          <p:cNvPr id="18434" name="Picture 2" descr="C:\Users\ASYA\Desktop\Discipline-Work-in-Your-Hom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71604" y="3286124"/>
            <a:ext cx="5740690" cy="3146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94119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647700" y="260350"/>
            <a:ext cx="8496300" cy="6264275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4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</a:t>
            </a:r>
            <a:r>
              <a:rPr lang="ru-RU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последовательны в своих требованиях.</a:t>
            </a:r>
            <a:r>
              <a:rPr 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пониманием относитесь к тому, что многое не будет получаться сразу, даже если это кажется элементарным. </a:t>
            </a:r>
            <a:endParaRPr lang="ru-RU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58" name="Picture 2" descr="C:\Users\ASYA\Desktop\www-experto24-pl-84276-praca-zmianowa-rodzicow-a-prawo-do-zasilku-opiekunczego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04728" y="3929066"/>
            <a:ext cx="3957324" cy="2281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94457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857224" y="428604"/>
            <a:ext cx="7050088" cy="3451225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Следите за своей речью. </a:t>
            </a:r>
          </a:p>
          <a:p>
            <a:pPr marL="45720" indent="0">
              <a:buNone/>
            </a:pP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Речь окружающих должна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 четкой, ясной,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грамотной. 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ASYA\Desktop\-за-своей-речью-e14051713545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4876" y="3569900"/>
            <a:ext cx="4190900" cy="3126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2172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4294967295"/>
          </p:nvPr>
        </p:nvSpPr>
        <p:spPr>
          <a:xfrm>
            <a:off x="214313" y="1143000"/>
            <a:ext cx="8929687" cy="18081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6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6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ASYA\Desktop\kids-with-hands-u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14546" y="3071810"/>
            <a:ext cx="4575597" cy="3185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87392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6409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Скоро в школу... Этой осенью ваш ребенок переступит  порог школы. В стремлении помочь ему уверенно сделать этот шаг родители порой сбиваются с ног. И забывается простая истина: образование может сделать ребенка умным, но счастливым делает его только душевное, разумно организованное общение с близкими и любимыми людьми — семьей. В ваших силах создать в семье именно такую обстановку, которая не только подготовит ребенка к успешной учебе, но и позволит ему занять достойное место среди одноклассников, чувствовать себя в школе комфортно.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974292"/>
            <a:ext cx="3730807" cy="2487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974292"/>
            <a:ext cx="4320480" cy="2430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Равно 2"/>
          <p:cNvSpPr/>
          <p:nvPr/>
        </p:nvSpPr>
        <p:spPr>
          <a:xfrm>
            <a:off x="3982327" y="5013176"/>
            <a:ext cx="661681" cy="576064"/>
          </a:xfrm>
          <a:prstGeom prst="mathEqua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4254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2172" y="1285860"/>
            <a:ext cx="871182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свое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имя и фамилию,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имена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членов семьи. 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название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города, в котором живет, домашний адрес.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название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столицы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Родины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флаг, герб России.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название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нашей планеты.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называть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части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суток, времена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года, дни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недели.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называть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летние, осенние, зимние и весенние месяцы.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иметь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представление о сезонных признаках природы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называть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все явления природы.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иметь представления о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профессиях, о предметах живой и неживой природы, о правилах поведения в общественных местах.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тличать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хищных животных от травоядных.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28794" y="214290"/>
            <a:ext cx="528163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ри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поступление в 1 класс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ребенок должен знать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3679785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7158" y="3500438"/>
            <a:ext cx="460851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Речевая </a:t>
            </a:r>
            <a:r>
              <a:rPr lang="ru-RU" sz="4800" b="1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готовность </a:t>
            </a:r>
            <a:endParaRPr lang="ru-RU" sz="4800" b="1" dirty="0" smtClean="0">
              <a:effectLst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r>
              <a:rPr lang="ru-RU" sz="4800" b="1" dirty="0" smtClean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детей </a:t>
            </a:r>
            <a:r>
              <a:rPr lang="ru-RU" sz="4800" b="1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 </a:t>
            </a:r>
            <a:r>
              <a:rPr lang="ru-RU" sz="4800" b="1" dirty="0" smtClean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школе</a:t>
            </a:r>
            <a:r>
              <a:rPr lang="ru-RU" sz="4800" b="1" dirty="0"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4800" b="1" dirty="0"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ASYA\Desktop\images (5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916832"/>
            <a:ext cx="3888432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00599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85720" y="-214338"/>
            <a:ext cx="8569325" cy="6669088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endParaRPr lang="ru-RU" sz="2800" dirty="0" smtClean="0">
              <a:solidFill>
                <a:schemeClr val="tx1"/>
              </a:solidFill>
            </a:endParaRPr>
          </a:p>
          <a:p>
            <a:pPr marL="45720" indent="0" algn="ctr">
              <a:buNone/>
            </a:pPr>
            <a:r>
              <a:rPr lang="ru-RU" sz="5400" dirty="0" smtClean="0">
                <a:solidFill>
                  <a:schemeClr val="tx1"/>
                </a:solidFill>
              </a:rPr>
              <a:t>К </a:t>
            </a:r>
            <a:r>
              <a:rPr lang="ru-RU" sz="5400" dirty="0" smtClean="0">
                <a:solidFill>
                  <a:schemeClr val="tx1"/>
                </a:solidFill>
              </a:rPr>
              <a:t>школе ребёнок должен: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chemeClr val="tx1"/>
                </a:solidFill>
              </a:rPr>
              <a:t>отчётливо </a:t>
            </a:r>
            <a:r>
              <a:rPr lang="ru-RU" sz="3600" dirty="0">
                <a:solidFill>
                  <a:schemeClr val="tx1"/>
                </a:solidFill>
              </a:rPr>
              <a:t>произносить звуки в различных </a:t>
            </a:r>
            <a:r>
              <a:rPr lang="ru-RU" sz="3600" dirty="0" smtClean="0">
                <a:solidFill>
                  <a:schemeClr val="tx1"/>
                </a:solidFill>
              </a:rPr>
              <a:t>словах </a:t>
            </a:r>
            <a:r>
              <a:rPr lang="ru-RU" sz="3600" dirty="0" smtClean="0">
                <a:solidFill>
                  <a:schemeClr val="tx1"/>
                </a:solidFill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chemeClr val="tx1"/>
                </a:solidFill>
              </a:rPr>
              <a:t>не </a:t>
            </a:r>
            <a:r>
              <a:rPr lang="ru-RU" sz="3600" dirty="0">
                <a:solidFill>
                  <a:schemeClr val="tx1"/>
                </a:solidFill>
              </a:rPr>
              <a:t>должен </a:t>
            </a:r>
            <a:r>
              <a:rPr lang="ru-RU" sz="3600" dirty="0" smtClean="0">
                <a:solidFill>
                  <a:schemeClr val="tx1"/>
                </a:solidFill>
              </a:rPr>
              <a:t>звуки </a:t>
            </a:r>
            <a:r>
              <a:rPr lang="ru-RU" sz="3600" dirty="0">
                <a:solidFill>
                  <a:schemeClr val="tx1"/>
                </a:solidFill>
              </a:rPr>
              <a:t>пропускать, искажать, заменять </a:t>
            </a:r>
            <a:r>
              <a:rPr lang="ru-RU" sz="3600" dirty="0" smtClean="0">
                <a:solidFill>
                  <a:schemeClr val="tx1"/>
                </a:solidFill>
              </a:rPr>
              <a:t>другими;</a:t>
            </a:r>
          </a:p>
          <a:p>
            <a:pPr marL="0" indent="0">
              <a:buNone/>
            </a:pP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8194" name="Picture 2" descr="C:\Users\ASYA\Desktop\images (8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57884" y="4283892"/>
            <a:ext cx="2820282" cy="2365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63988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28596" y="116632"/>
            <a:ext cx="828680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уметь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слышать и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различать звуки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родного языка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(звонкие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глухие,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твёрдые и мягкие согласные, гласные и согласные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звуки).  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2066" y="3643314"/>
            <a:ext cx="3488453" cy="2263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34041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0034" y="428604"/>
            <a:ext cx="821537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слышать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выделять первый и последний согласный звук в слове (С – сад, фокус, лиса; К – кошка, окно, мак) и т.д. 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определять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последовательности звуков в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слове (Какой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 ты слышишь после звука с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?)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знать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правильно употреблять 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термины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«звук», «слог», 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слово».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C:\Users\ASYA\Desktop\images (9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29322" y="4929198"/>
            <a:ext cx="2513303" cy="1436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27628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500042"/>
            <a:ext cx="8640960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составлять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предложения по опорным словам и картинкам. 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пересказывать текст,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сохраняя смысл и содержание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составлять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самостоятельно рассказ-описание. 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разгадывать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ребусы и кроссворды.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уметь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складывать слоги.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5008" y="4572008"/>
            <a:ext cx="2935881" cy="1843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6467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242888"/>
            <a:ext cx="8713788" cy="3473450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СОВЕТЫ РОДИТЕЛЯМ БУДУЩИХ </a:t>
            </a:r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ПЕРВОКЛАССНИКОВ</a:t>
            </a:r>
            <a:endParaRPr lang="ru-RU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C:\Users\ASYA\Desktop\4482863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933056"/>
            <a:ext cx="3998218" cy="2713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7764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433</TotalTime>
  <Words>436</Words>
  <Application>Microsoft Office PowerPoint</Application>
  <PresentationFormat>Экран (4:3)</PresentationFormat>
  <Paragraphs>64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Аспект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ASYA</dc:creator>
  <cp:lastModifiedBy>208</cp:lastModifiedBy>
  <cp:revision>37</cp:revision>
  <dcterms:created xsi:type="dcterms:W3CDTF">2016-03-17T17:43:28Z</dcterms:created>
  <dcterms:modified xsi:type="dcterms:W3CDTF">2022-03-25T11:37:49Z</dcterms:modified>
</cp:coreProperties>
</file>